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84" r:id="rId3"/>
    <p:sldId id="257" r:id="rId4"/>
    <p:sldId id="258" r:id="rId5"/>
    <p:sldId id="259" r:id="rId6"/>
    <p:sldId id="299" r:id="rId7"/>
    <p:sldId id="260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5" r:id="rId25"/>
    <p:sldId id="286" r:id="rId26"/>
    <p:sldId id="300" r:id="rId27"/>
    <p:sldId id="287" r:id="rId28"/>
    <p:sldId id="301" r:id="rId29"/>
    <p:sldId id="303" r:id="rId30"/>
    <p:sldId id="304" r:id="rId31"/>
    <p:sldId id="305" r:id="rId32"/>
    <p:sldId id="283" r:id="rId33"/>
    <p:sldId id="27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5050"/>
    <a:srgbClr val="F9ED60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713A7-F23E-46F1-B826-1DF691B4257B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F10A9-D453-42F9-B459-E7E0F4525D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49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Hello </a:t>
            </a:r>
            <a:r>
              <a:rPr lang="fr-FR" dirty="0" err="1"/>
              <a:t>everyone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i Gabriel Nicouleau, </a:t>
            </a:r>
            <a:r>
              <a:rPr lang="fr-FR" dirty="0" err="1"/>
              <a:t>i’m</a:t>
            </a:r>
            <a:r>
              <a:rPr lang="fr-FR" dirty="0"/>
              <a:t> 34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.</a:t>
            </a:r>
            <a:r>
              <a:rPr lang="fr-FR" baseline="0" dirty="0"/>
              <a:t> A</a:t>
            </a:r>
            <a:r>
              <a:rPr lang="fr-FR" dirty="0"/>
              <a:t>s part of </a:t>
            </a:r>
            <a:r>
              <a:rPr lang="fr-FR" dirty="0" err="1"/>
              <a:t>my</a:t>
            </a:r>
            <a:r>
              <a:rPr lang="fr-FR" baseline="0" dirty="0"/>
              <a:t> </a:t>
            </a:r>
            <a:r>
              <a:rPr lang="fr-FR" dirty="0" err="1"/>
              <a:t>red</a:t>
            </a:r>
            <a:r>
              <a:rPr lang="fr-FR" dirty="0"/>
              <a:t> thread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i’d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website</a:t>
            </a:r>
            <a:r>
              <a:rPr lang="fr-FR" dirty="0"/>
              <a:t> about </a:t>
            </a:r>
            <a:r>
              <a:rPr lang="fr-FR" dirty="0" err="1"/>
              <a:t>Fallout</a:t>
            </a:r>
            <a:r>
              <a:rPr lang="fr-FR" dirty="0"/>
              <a:t> 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119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 des pages sera toujours la même:</a:t>
            </a:r>
          </a:p>
          <a:p>
            <a:r>
              <a:rPr lang="fr-FR" dirty="0"/>
              <a:t>Un header</a:t>
            </a:r>
          </a:p>
          <a:p>
            <a:r>
              <a:rPr lang="fr-FR" dirty="0"/>
              <a:t>un</a:t>
            </a:r>
            <a:r>
              <a:rPr lang="fr-FR" baseline="0" dirty="0"/>
              <a:t> </a:t>
            </a:r>
            <a:r>
              <a:rPr lang="fr-FR" baseline="0" dirty="0" err="1"/>
              <a:t>footer</a:t>
            </a:r>
            <a:endParaRPr lang="fr-FR" baseline="0" dirty="0"/>
          </a:p>
          <a:p>
            <a:r>
              <a:rPr lang="fr-FR" baseline="0" dirty="0"/>
              <a:t>Un main qui sera différent selon la page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577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</a:t>
            </a:r>
            <a:r>
              <a:rPr lang="fr-FR" baseline="0" dirty="0"/>
              <a:t> version mobile, la navigation par catégories bascule sur le coté.</a:t>
            </a:r>
          </a:p>
          <a:p>
            <a:r>
              <a:rPr lang="fr-FR" baseline="0" dirty="0"/>
              <a:t>Et un fois connecté, un avatar renvoyant au profil et un bouton de déconnexion apparait sur le header.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12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mêmes éléments en </a:t>
            </a:r>
            <a:r>
              <a:rPr lang="fr-FR" dirty="0" err="1"/>
              <a:t>wireframe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03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deux version avec le logo et</a:t>
            </a:r>
            <a:r>
              <a:rPr lang="fr-FR" baseline="0" dirty="0"/>
              <a:t> les couleurs choisis, nous donnant une idée du rendu final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72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Deux</a:t>
            </a:r>
            <a:r>
              <a:rPr lang="fr-FR" baseline="0" dirty="0"/>
              <a:t> interface: une principale, un back office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22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acteurs: un visiteur et un</a:t>
            </a:r>
            <a:r>
              <a:rPr lang="fr-FR" baseline="0" dirty="0"/>
              <a:t> utilisateurs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678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que peux faire le visiteur (avec</a:t>
            </a:r>
            <a:r>
              <a:rPr lang="fr-FR" baseline="0" dirty="0"/>
              <a:t> commun à l’utilisateur):connexion, contact et navigation générale sur le site sans utilisation de la liste de favoris</a:t>
            </a:r>
          </a:p>
          <a:p>
            <a:r>
              <a:rPr lang="fr-FR" baseline="0" dirty="0"/>
              <a:t> + la fonctionnalité </a:t>
            </a:r>
            <a:r>
              <a:rPr lang="fr-FR" baseline="0" dirty="0" err="1"/>
              <a:t>darkmode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829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n’est faisable que par l’utilisateur:</a:t>
            </a:r>
            <a:r>
              <a:rPr lang="fr-FR" baseline="0" dirty="0"/>
              <a:t> l’utilisation de la liste de favoris, la gestion de son compte et la déconnexion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516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Partie</a:t>
            </a:r>
            <a:r>
              <a:rPr lang="fr-FR" baseline="0" dirty="0"/>
              <a:t> back office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30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Visiteur juste pour la connexion</a:t>
            </a:r>
          </a:p>
          <a:p>
            <a:r>
              <a:rPr lang="fr-FR" dirty="0"/>
              <a:t>Gestion des</a:t>
            </a:r>
            <a:r>
              <a:rPr lang="fr-FR" baseline="0" dirty="0"/>
              <a:t> utilisateurs pour l’admin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09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I’ll</a:t>
            </a:r>
            <a:r>
              <a:rPr lang="fr-FR" dirty="0"/>
              <a:t> sart by </a:t>
            </a:r>
            <a:r>
              <a:rPr lang="fr-FR" dirty="0" err="1"/>
              <a:t>présenting</a:t>
            </a:r>
            <a:r>
              <a:rPr lang="fr-FR" dirty="0"/>
              <a:t> the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, the objectives, the </a:t>
            </a:r>
            <a:r>
              <a:rPr lang="fr-FR" dirty="0" err="1"/>
              <a:t>use’s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and the </a:t>
            </a:r>
            <a:r>
              <a:rPr lang="fr-FR" dirty="0" err="1"/>
              <a:t>constraints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i’ll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tree</a:t>
            </a:r>
            <a:r>
              <a:rPr lang="fr-FR" dirty="0"/>
              <a:t> structure, the</a:t>
            </a:r>
            <a:r>
              <a:rPr lang="fr-FR" baseline="0" dirty="0"/>
              <a:t> </a:t>
            </a:r>
            <a:r>
              <a:rPr lang="fr-FR" baseline="0" dirty="0" err="1"/>
              <a:t>modeling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the zoning, </a:t>
            </a:r>
            <a:r>
              <a:rPr lang="fr-FR" baseline="0" dirty="0" err="1"/>
              <a:t>wireframe</a:t>
            </a:r>
            <a:r>
              <a:rPr lang="fr-FR" baseline="0" dirty="0"/>
              <a:t> and </a:t>
            </a:r>
            <a:r>
              <a:rPr lang="fr-FR" baseline="0" dirty="0" err="1"/>
              <a:t>mockup</a:t>
            </a:r>
            <a:r>
              <a:rPr lang="fr-FR" baseline="0" dirty="0"/>
              <a:t>. </a:t>
            </a:r>
            <a:r>
              <a:rPr lang="fr-FR" baseline="0" dirty="0" err="1"/>
              <a:t>Then</a:t>
            </a:r>
            <a:r>
              <a:rPr lang="fr-FR" baseline="0" dirty="0"/>
              <a:t> </a:t>
            </a:r>
            <a:r>
              <a:rPr lang="fr-FR" baseline="0" dirty="0" err="1"/>
              <a:t>i’ll</a:t>
            </a:r>
            <a:r>
              <a:rPr lang="fr-FR" baseline="0" dirty="0"/>
              <a:t> </a:t>
            </a:r>
            <a:r>
              <a:rPr lang="fr-FR" baseline="0" dirty="0" err="1"/>
              <a:t>present</a:t>
            </a:r>
            <a:r>
              <a:rPr lang="fr-FR" baseline="0" dirty="0"/>
              <a:t> the </a:t>
            </a:r>
            <a:r>
              <a:rPr lang="fr-FR" baseline="0" dirty="0" err="1"/>
              <a:t>usecase</a:t>
            </a:r>
            <a:r>
              <a:rPr lang="fr-FR" baseline="0" dirty="0"/>
              <a:t> </a:t>
            </a:r>
            <a:r>
              <a:rPr lang="fr-FR" baseline="0" dirty="0" err="1"/>
              <a:t>diagramm</a:t>
            </a:r>
            <a:r>
              <a:rPr lang="fr-FR" baseline="0" dirty="0"/>
              <a:t>, the front-end part </a:t>
            </a:r>
            <a:r>
              <a:rPr lang="fr-FR" baseline="0" dirty="0" err="1"/>
              <a:t>with</a:t>
            </a:r>
            <a:r>
              <a:rPr lang="fr-FR" baseline="0" dirty="0"/>
              <a:t> the </a:t>
            </a:r>
            <a:r>
              <a:rPr lang="fr-FR" baseline="0" dirty="0" err="1"/>
              <a:t>results</a:t>
            </a:r>
            <a:r>
              <a:rPr lang="fr-FR" baseline="0" dirty="0"/>
              <a:t> and the </a:t>
            </a:r>
            <a:r>
              <a:rPr lang="fr-FR" baseline="0" dirty="0" err="1"/>
              <a:t>functionnality</a:t>
            </a:r>
            <a:r>
              <a:rPr lang="fr-FR" baseline="0" dirty="0"/>
              <a:t> </a:t>
            </a:r>
            <a:r>
              <a:rPr lang="fr-FR" baseline="0" dirty="0" err="1"/>
              <a:t>i’d</a:t>
            </a:r>
            <a:r>
              <a:rPr lang="fr-FR" baseline="0" dirty="0"/>
              <a:t> </a:t>
            </a:r>
            <a:r>
              <a:rPr lang="fr-FR" baseline="0" dirty="0" err="1"/>
              <a:t>like</a:t>
            </a:r>
            <a:r>
              <a:rPr lang="fr-FR" baseline="0" dirty="0"/>
              <a:t> to show </a:t>
            </a:r>
            <a:r>
              <a:rPr lang="fr-FR" baseline="0" dirty="0" err="1"/>
              <a:t>you</a:t>
            </a:r>
            <a:r>
              <a:rPr lang="fr-FR" baseline="0" dirty="0"/>
              <a:t>. </a:t>
            </a:r>
            <a:r>
              <a:rPr lang="fr-FR" baseline="0" dirty="0" err="1"/>
              <a:t>Finally</a:t>
            </a:r>
            <a:r>
              <a:rPr lang="fr-FR" baseline="0" dirty="0"/>
              <a:t>, </a:t>
            </a:r>
            <a:r>
              <a:rPr lang="fr-FR" baseline="0" dirty="0" err="1"/>
              <a:t>i’ll</a:t>
            </a:r>
            <a:r>
              <a:rPr lang="fr-FR" baseline="0" dirty="0"/>
              <a:t> finish by a 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535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Gestion</a:t>
            </a:r>
            <a:r>
              <a:rPr lang="fr-FR" baseline="0" dirty="0"/>
              <a:t> des pages d’articles</a:t>
            </a:r>
          </a:p>
          <a:p>
            <a:r>
              <a:rPr lang="fr-FR" baseline="0" dirty="0"/>
              <a:t>gestion des rubriques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59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Gestion des filtres</a:t>
            </a:r>
          </a:p>
          <a:p>
            <a:r>
              <a:rPr lang="fr-FR" dirty="0"/>
              <a:t>Gestion des mots clés associés à une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156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</a:t>
            </a:r>
            <a:r>
              <a:rPr lang="fr-FR" baseline="0" dirty="0"/>
              <a:t> cohérent avec le </a:t>
            </a:r>
            <a:r>
              <a:rPr lang="fr-FR" baseline="0" dirty="0" err="1"/>
              <a:t>mockup</a:t>
            </a:r>
            <a:r>
              <a:rPr lang="fr-FR" baseline="0" dirty="0"/>
              <a:t> avec quelques libertés qui ont été prises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5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</a:t>
            </a:r>
            <a:r>
              <a:rPr lang="fr-FR" baseline="0" dirty="0"/>
              <a:t> cohérent avec le </a:t>
            </a:r>
            <a:r>
              <a:rPr lang="fr-FR" baseline="0" dirty="0" err="1"/>
              <a:t>mockup</a:t>
            </a:r>
            <a:r>
              <a:rPr lang="fr-FR" baseline="0" dirty="0"/>
              <a:t> avec quelques libertés qui ont été prises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504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responsive fonctionne bien qu’il puisse encore être optimisé, notamment sur la taille de la navigation en version mobile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23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responsive fonctionne bien qu’il puisse encore être optimisé, notamment sur la taille de la navigation en version mobile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053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Optimisation du code</a:t>
            </a:r>
          </a:p>
          <a:p>
            <a:r>
              <a:rPr lang="fr-FR" dirty="0"/>
              <a:t>Création des autres</a:t>
            </a:r>
            <a:r>
              <a:rPr lang="fr-FR" baseline="0" dirty="0"/>
              <a:t> pages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28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Fallout4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role-playing</a:t>
            </a:r>
            <a:r>
              <a:rPr lang="fr-FR" dirty="0"/>
              <a:t> and action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release</a:t>
            </a:r>
            <a:r>
              <a:rPr lang="fr-FR" baseline="0" dirty="0" err="1"/>
              <a:t>d</a:t>
            </a:r>
            <a:r>
              <a:rPr lang="fr-FR" baseline="0" dirty="0"/>
              <a:t> in 2015 and </a:t>
            </a:r>
            <a:r>
              <a:rPr lang="fr-FR" baseline="0" dirty="0" err="1"/>
              <a:t>developed</a:t>
            </a:r>
            <a:r>
              <a:rPr lang="fr-FR" baseline="0" dirty="0"/>
              <a:t> by Bethesda </a:t>
            </a:r>
            <a:r>
              <a:rPr lang="fr-FR" baseline="0" dirty="0" err="1"/>
              <a:t>Softworks</a:t>
            </a:r>
            <a:r>
              <a:rPr lang="fr-FR" baseline="0" dirty="0"/>
              <a:t>. </a:t>
            </a:r>
            <a:r>
              <a:rPr lang="fr-FR" baseline="0" dirty="0" err="1"/>
              <a:t>It’s</a:t>
            </a:r>
            <a:r>
              <a:rPr lang="fr-FR" baseline="0" dirty="0"/>
              <a:t> the </a:t>
            </a:r>
            <a:r>
              <a:rPr lang="fr-FR" baseline="0" dirty="0" err="1"/>
              <a:t>fifth</a:t>
            </a:r>
            <a:r>
              <a:rPr lang="fr-FR" baseline="0" dirty="0"/>
              <a:t> opus in the main </a:t>
            </a:r>
            <a:r>
              <a:rPr lang="fr-FR" baseline="0" dirty="0" err="1"/>
              <a:t>Fallout</a:t>
            </a:r>
            <a:r>
              <a:rPr lang="fr-FR" baseline="0" dirty="0"/>
              <a:t> </a:t>
            </a:r>
            <a:r>
              <a:rPr lang="fr-FR" baseline="0" dirty="0" err="1"/>
              <a:t>game</a:t>
            </a:r>
            <a:r>
              <a:rPr lang="fr-FR" baseline="0" dirty="0"/>
              <a:t> </a:t>
            </a:r>
            <a:r>
              <a:rPr lang="fr-FR" baseline="0" dirty="0" err="1"/>
              <a:t>series</a:t>
            </a:r>
            <a:r>
              <a:rPr lang="fr-FR" baseline="0" dirty="0"/>
              <a:t> and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available</a:t>
            </a:r>
            <a:r>
              <a:rPr lang="fr-FR" baseline="0" dirty="0"/>
              <a:t> on PC, PS4 and 5, Xbox one and Xbox </a:t>
            </a:r>
            <a:r>
              <a:rPr lang="fr-FR" baseline="0" dirty="0" err="1"/>
              <a:t>series</a:t>
            </a:r>
            <a:r>
              <a:rPr lang="fr-FR" baseline="0" dirty="0"/>
              <a:t>. </a:t>
            </a:r>
            <a:r>
              <a:rPr lang="fr-FR" baseline="0" dirty="0" err="1"/>
              <a:t>Fallout</a:t>
            </a:r>
            <a:r>
              <a:rPr lang="fr-FR" baseline="0" dirty="0"/>
              <a:t> 4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9 </a:t>
            </a:r>
            <a:r>
              <a:rPr lang="fr-FR" baseline="0" dirty="0" err="1"/>
              <a:t>years</a:t>
            </a:r>
            <a:r>
              <a:rPr lang="fr-FR" baseline="0" dirty="0"/>
              <a:t> </a:t>
            </a:r>
            <a:r>
              <a:rPr lang="fr-FR" baseline="0" dirty="0" err="1"/>
              <a:t>old</a:t>
            </a:r>
            <a:r>
              <a:rPr lang="fr-FR" baseline="0" dirty="0"/>
              <a:t>, but has </a:t>
            </a:r>
            <a:r>
              <a:rPr lang="fr-FR" baseline="0" dirty="0" err="1"/>
              <a:t>regained</a:t>
            </a:r>
            <a:r>
              <a:rPr lang="fr-FR" baseline="0" dirty="0"/>
              <a:t> </a:t>
            </a:r>
            <a:r>
              <a:rPr lang="fr-FR" baseline="0" dirty="0" err="1"/>
              <a:t>popularity</a:t>
            </a:r>
            <a:r>
              <a:rPr lang="fr-FR" baseline="0" dirty="0"/>
              <a:t>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year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the </a:t>
            </a:r>
            <a:r>
              <a:rPr lang="fr-FR" baseline="0" dirty="0" err="1"/>
              <a:t>Fallout</a:t>
            </a:r>
            <a:r>
              <a:rPr lang="fr-FR" baseline="0" dirty="0"/>
              <a:t> </a:t>
            </a:r>
            <a:r>
              <a:rPr lang="fr-FR" baseline="0" dirty="0" err="1"/>
              <a:t>serie’s</a:t>
            </a:r>
            <a:r>
              <a:rPr lang="fr-FR" baseline="0" dirty="0"/>
              <a:t> release on the </a:t>
            </a:r>
            <a:r>
              <a:rPr lang="fr-FR" baseline="0" dirty="0" err="1"/>
              <a:t>Amazon’s</a:t>
            </a:r>
            <a:r>
              <a:rPr lang="fr-FR" baseline="0" dirty="0"/>
              <a:t> </a:t>
            </a:r>
            <a:r>
              <a:rPr lang="fr-FR" baseline="0" dirty="0" err="1"/>
              <a:t>plateform</a:t>
            </a:r>
            <a:r>
              <a:rPr lang="fr-FR" baseline="0" dirty="0"/>
              <a:t>. </a:t>
            </a:r>
            <a:r>
              <a:rPr lang="fr-FR" baseline="0" dirty="0" err="1"/>
              <a:t>Now</a:t>
            </a:r>
            <a:r>
              <a:rPr lang="fr-FR" baseline="0" dirty="0"/>
              <a:t>, I </a:t>
            </a:r>
            <a:r>
              <a:rPr lang="fr-FR" baseline="0" dirty="0" err="1"/>
              <a:t>will</a:t>
            </a:r>
            <a:r>
              <a:rPr lang="fr-FR" baseline="0" dirty="0"/>
              <a:t> continue the </a:t>
            </a:r>
            <a:r>
              <a:rPr lang="fr-FR" baseline="0" dirty="0" err="1"/>
              <a:t>presentation</a:t>
            </a:r>
            <a:r>
              <a:rPr lang="fr-FR" baseline="0" dirty="0"/>
              <a:t> in french.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165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Origine du besoin</a:t>
            </a:r>
          </a:p>
          <a:p>
            <a:r>
              <a:rPr lang="fr-FR" dirty="0"/>
              <a:t>J’ai joué au jeu</a:t>
            </a:r>
          </a:p>
          <a:p>
            <a:r>
              <a:rPr lang="fr-FR" dirty="0"/>
              <a:t>Temps</a:t>
            </a:r>
            <a:r>
              <a:rPr lang="fr-FR" baseline="0" dirty="0"/>
              <a:t> perdu en recherche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677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Application</a:t>
            </a:r>
            <a:r>
              <a:rPr lang="fr-FR" baseline="0" dirty="0"/>
              <a:t> compagnon</a:t>
            </a:r>
          </a:p>
          <a:p>
            <a:r>
              <a:rPr lang="fr-FR" baseline="0" dirty="0"/>
              <a:t>Faire gagner du temps aux joueurs</a:t>
            </a:r>
          </a:p>
          <a:p>
            <a:r>
              <a:rPr lang="fr-FR" baseline="0" dirty="0"/>
              <a:t>Trouver les informations sur les objets uniques</a:t>
            </a:r>
          </a:p>
          <a:p>
            <a:r>
              <a:rPr lang="fr-FR" baseline="0" dirty="0"/>
              <a:t>Liste de favoris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69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Maquettage</a:t>
            </a:r>
          </a:p>
          <a:p>
            <a:r>
              <a:rPr lang="fr-FR" dirty="0"/>
              <a:t>Diagrammes d’utilisation</a:t>
            </a:r>
          </a:p>
          <a:p>
            <a:r>
              <a:rPr lang="fr-FR" dirty="0"/>
              <a:t>Création en front</a:t>
            </a:r>
          </a:p>
          <a:p>
            <a:r>
              <a:rPr lang="fr-FR" dirty="0" err="1"/>
              <a:t>Framesworks</a:t>
            </a:r>
            <a:r>
              <a:rPr lang="fr-FR" baseline="0" dirty="0"/>
              <a:t> utilisés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Nécessité</a:t>
            </a:r>
            <a:r>
              <a:rPr lang="fr-FR" baseline="0" dirty="0"/>
              <a:t> de privilégier la version mobile</a:t>
            </a:r>
          </a:p>
          <a:p>
            <a:r>
              <a:rPr lang="fr-FR" baseline="0" dirty="0"/>
              <a:t> liste de favoris =&gt; Sécuriser les données de l’utilisateur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195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Attention au copyright</a:t>
            </a:r>
            <a:r>
              <a:rPr lang="fr-FR" baseline="0" dirty="0"/>
              <a:t> et droit de citation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88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partie navigation et recherche</a:t>
            </a:r>
          </a:p>
          <a:p>
            <a:r>
              <a:rPr lang="fr-FR" dirty="0"/>
              <a:t>2 partie connexion</a:t>
            </a:r>
          </a:p>
          <a:p>
            <a:r>
              <a:rPr lang="fr-FR" dirty="0"/>
              <a:t>3</a:t>
            </a:r>
            <a:r>
              <a:rPr lang="fr-FR" baseline="0" dirty="0"/>
              <a:t> partie lise de favoris</a:t>
            </a:r>
          </a:p>
          <a:p>
            <a:r>
              <a:rPr lang="fr-FR" baseline="0" dirty="0"/>
              <a:t>4 partie contact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14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29.png"/><Relationship Id="rId4" Type="http://schemas.microsoft.com/office/2007/relationships/hdphoto" Target="../media/hdphoto2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31.png"/><Relationship Id="rId4" Type="http://schemas.microsoft.com/office/2007/relationships/hdphoto" Target="../media/hdphoto2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35.png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8.wdp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2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5" Type="http://schemas.openxmlformats.org/officeDocument/2006/relationships/image" Target="../media/image48.png"/><Relationship Id="rId4" Type="http://schemas.microsoft.com/office/2007/relationships/hdphoto" Target="../media/hdphoto2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9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microsoft.com/office/2007/relationships/hdphoto" Target="../media/hdphoto1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microsoft.com/office/2007/relationships/hdphoto" Target="../media/hdphoto16.wdp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9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" name="Ellipse 1"/>
          <p:cNvSpPr/>
          <p:nvPr/>
        </p:nvSpPr>
        <p:spPr>
          <a:xfrm>
            <a:off x="6400800" y="2976465"/>
            <a:ext cx="597159" cy="737119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853" y="857555"/>
            <a:ext cx="5540581" cy="4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319161" y="396365"/>
            <a:ext cx="91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10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A3F21B-E714-4779-AC77-D75BCABEE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9810" y="1152983"/>
            <a:ext cx="8049208" cy="5623418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2FA07D96-46A3-491E-9A12-A699EFAAC07B}"/>
              </a:ext>
            </a:extLst>
          </p:cNvPr>
          <p:cNvSpPr/>
          <p:nvPr/>
        </p:nvSpPr>
        <p:spPr>
          <a:xfrm>
            <a:off x="1922106" y="2559300"/>
            <a:ext cx="2006082" cy="374819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0BA40B9-EF4D-4828-BDD3-05535958C1F0}"/>
              </a:ext>
            </a:extLst>
          </p:cNvPr>
          <p:cNvSpPr/>
          <p:nvPr/>
        </p:nvSpPr>
        <p:spPr>
          <a:xfrm>
            <a:off x="3928188" y="2771192"/>
            <a:ext cx="3660234" cy="278052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25D3D55-2864-419C-9269-CB67729416FF}"/>
              </a:ext>
            </a:extLst>
          </p:cNvPr>
          <p:cNvSpPr/>
          <p:nvPr/>
        </p:nvSpPr>
        <p:spPr>
          <a:xfrm>
            <a:off x="7379082" y="2553513"/>
            <a:ext cx="1571047" cy="124408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D0096D-FCB5-4AA2-AC02-1A6B9F1BF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2372" y="1230035"/>
            <a:ext cx="9807256" cy="55192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20669F51-5753-4E4E-929B-0DA62BB545A1}"/>
              </a:ext>
            </a:extLst>
          </p:cNvPr>
          <p:cNvSpPr/>
          <p:nvPr/>
        </p:nvSpPr>
        <p:spPr>
          <a:xfrm>
            <a:off x="223935" y="923731"/>
            <a:ext cx="11803224" cy="1992932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D40F92B-6DA0-419B-8CFE-29039DDE4D06}"/>
              </a:ext>
            </a:extLst>
          </p:cNvPr>
          <p:cNvSpPr/>
          <p:nvPr/>
        </p:nvSpPr>
        <p:spPr>
          <a:xfrm>
            <a:off x="223935" y="2916663"/>
            <a:ext cx="11803224" cy="325087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E173D77-50B6-4AAA-A2F2-17193AF0B67D}"/>
              </a:ext>
            </a:extLst>
          </p:cNvPr>
          <p:cNvSpPr/>
          <p:nvPr/>
        </p:nvSpPr>
        <p:spPr>
          <a:xfrm>
            <a:off x="905069" y="6260841"/>
            <a:ext cx="10331342" cy="488492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4647622" y="818901"/>
            <a:ext cx="601362" cy="4366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8392757" y="2728456"/>
            <a:ext cx="1285103" cy="47779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5371072" y="621704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7140605" y="1888011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37EF5A-4F58-448F-8C3D-C521D2CE4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844" y="127463"/>
            <a:ext cx="3508564" cy="6603074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B045092E-B2AA-4475-8C73-55AB2FD4D8BD}"/>
              </a:ext>
            </a:extLst>
          </p:cNvPr>
          <p:cNvSpPr/>
          <p:nvPr/>
        </p:nvSpPr>
        <p:spPr>
          <a:xfrm>
            <a:off x="3388833" y="1102803"/>
            <a:ext cx="742446" cy="6997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68C2157-9A2D-4B98-A65B-9E5AC7998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0405" y="3288535"/>
            <a:ext cx="3100366" cy="2920482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9526E9E-FE3B-4676-A63F-21083BE0A1C2}"/>
              </a:ext>
            </a:extLst>
          </p:cNvPr>
          <p:cNvCxnSpPr/>
          <p:nvPr/>
        </p:nvCxnSpPr>
        <p:spPr>
          <a:xfrm>
            <a:off x="4081841" y="1693741"/>
            <a:ext cx="3978882" cy="2347642"/>
          </a:xfrm>
          <a:prstGeom prst="straightConnector1">
            <a:avLst/>
          </a:prstGeom>
          <a:ln w="762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5" y="1276940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411" y="1180145"/>
            <a:ext cx="2760120" cy="5210432"/>
          </a:xfrm>
          <a:prstGeom prst="rect">
            <a:avLst/>
          </a:prstGeom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14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2269375" y="4222865"/>
            <a:ext cx="4646814" cy="1246910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9185564" y="4846320"/>
            <a:ext cx="2726574" cy="1221971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8828116" y="3092334"/>
            <a:ext cx="2086495" cy="202830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C82F24-F285-4E73-9E8B-16246079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b="760"/>
          <a:stretch/>
        </p:blipFill>
        <p:spPr>
          <a:xfrm>
            <a:off x="316608" y="1474237"/>
            <a:ext cx="8795946" cy="4923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104027F-1617-494F-B077-4AE12F7CF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604" y="1269002"/>
            <a:ext cx="2700162" cy="55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3" y="403612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4364508" y="158166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Interface</a:t>
            </a:r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4364508" y="3532697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5014308" y="2401881"/>
            <a:ext cx="800131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5547259" y="4098176"/>
            <a:ext cx="947351" cy="907678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16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2" y="1306341"/>
            <a:ext cx="4967266" cy="53760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8" y="1284163"/>
            <a:ext cx="4417072" cy="40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58" y="137052"/>
            <a:ext cx="7193198" cy="6571657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202024" y="447869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130489" y="3912637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376057" y="923731"/>
            <a:ext cx="3526972" cy="2509933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394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8" y="1184988"/>
            <a:ext cx="10153145" cy="54304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18</a:t>
            </a:r>
          </a:p>
        </p:txBody>
      </p:sp>
      <p:sp>
        <p:nvSpPr>
          <p:cNvPr id="2" name="Ellipse 1"/>
          <p:cNvSpPr/>
          <p:nvPr/>
        </p:nvSpPr>
        <p:spPr>
          <a:xfrm>
            <a:off x="7531331" y="3599411"/>
            <a:ext cx="2751513" cy="615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945178" y="3923607"/>
            <a:ext cx="5561215" cy="1429789"/>
          </a:xfrm>
          <a:custGeom>
            <a:avLst/>
            <a:gdLst>
              <a:gd name="connsiteX0" fmla="*/ 5561215 w 5561215"/>
              <a:gd name="connsiteY0" fmla="*/ 0 h 1429789"/>
              <a:gd name="connsiteX1" fmla="*/ 4846320 w 5561215"/>
              <a:gd name="connsiteY1" fmla="*/ 74815 h 1429789"/>
              <a:gd name="connsiteX2" fmla="*/ 2685011 w 5561215"/>
              <a:gd name="connsiteY2" fmla="*/ 83128 h 1429789"/>
              <a:gd name="connsiteX3" fmla="*/ 1371600 w 5561215"/>
              <a:gd name="connsiteY3" fmla="*/ 623455 h 1429789"/>
              <a:gd name="connsiteX4" fmla="*/ 0 w 5561215"/>
              <a:gd name="connsiteY4" fmla="*/ 1429789 h 142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215" h="1429789">
                <a:moveTo>
                  <a:pt x="5561215" y="0"/>
                </a:moveTo>
                <a:cubicBezTo>
                  <a:pt x="5443451" y="30480"/>
                  <a:pt x="5325687" y="60960"/>
                  <a:pt x="4846320" y="74815"/>
                </a:cubicBezTo>
                <a:cubicBezTo>
                  <a:pt x="4366953" y="88670"/>
                  <a:pt x="3264131" y="-8312"/>
                  <a:pt x="2685011" y="83128"/>
                </a:cubicBezTo>
                <a:cubicBezTo>
                  <a:pt x="2105891" y="174568"/>
                  <a:pt x="1819102" y="399012"/>
                  <a:pt x="1371600" y="623455"/>
                </a:cubicBezTo>
                <a:cubicBezTo>
                  <a:pt x="924098" y="847899"/>
                  <a:pt x="462049" y="1138844"/>
                  <a:pt x="0" y="14297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943896" y="3746307"/>
            <a:ext cx="245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Passer en </a:t>
            </a:r>
            <a:r>
              <a:rPr lang="fr-FR" sz="1400" b="1" dirty="0" err="1">
                <a:solidFill>
                  <a:schemeClr val="bg1"/>
                </a:solidFill>
              </a:rPr>
              <a:t>dark</a:t>
            </a:r>
            <a:r>
              <a:rPr lang="fr-FR" sz="1400" b="1" dirty="0">
                <a:solidFill>
                  <a:schemeClr val="bg1"/>
                </a:solidFill>
              </a:rPr>
              <a:t> </a:t>
            </a:r>
            <a:r>
              <a:rPr lang="fr-FR" sz="1400" b="1" dirty="0" err="1">
                <a:solidFill>
                  <a:schemeClr val="bg1"/>
                </a:solidFill>
              </a:rPr>
              <a:t>mod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730836" y="4480560"/>
            <a:ext cx="2768139" cy="540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146173" y="4576610"/>
            <a:ext cx="245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Passer en light </a:t>
            </a:r>
            <a:r>
              <a:rPr lang="fr-FR" sz="1400" b="1" dirty="0" err="1">
                <a:solidFill>
                  <a:schemeClr val="bg1"/>
                </a:solidFill>
              </a:rPr>
              <a:t>mod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1911927" y="4598410"/>
            <a:ext cx="5818909" cy="871365"/>
          </a:xfrm>
          <a:custGeom>
            <a:avLst/>
            <a:gdLst>
              <a:gd name="connsiteX0" fmla="*/ 5818909 w 5818909"/>
              <a:gd name="connsiteY0" fmla="*/ 156470 h 871365"/>
              <a:gd name="connsiteX1" fmla="*/ 5029200 w 5818909"/>
              <a:gd name="connsiteY1" fmla="*/ 6841 h 871365"/>
              <a:gd name="connsiteX2" fmla="*/ 4605251 w 5818909"/>
              <a:gd name="connsiteY2" fmla="*/ 23466 h 871365"/>
              <a:gd name="connsiteX3" fmla="*/ 2676698 w 5818909"/>
              <a:gd name="connsiteY3" fmla="*/ 15154 h 871365"/>
              <a:gd name="connsiteX4" fmla="*/ 1895302 w 5818909"/>
              <a:gd name="connsiteY4" fmla="*/ 164783 h 871365"/>
              <a:gd name="connsiteX5" fmla="*/ 0 w 5818909"/>
              <a:gd name="connsiteY5" fmla="*/ 871365 h 87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8909" h="871365">
                <a:moveTo>
                  <a:pt x="5818909" y="156470"/>
                </a:moveTo>
                <a:cubicBezTo>
                  <a:pt x="5525192" y="92739"/>
                  <a:pt x="5231476" y="29008"/>
                  <a:pt x="5029200" y="6841"/>
                </a:cubicBezTo>
                <a:cubicBezTo>
                  <a:pt x="4826924" y="-15326"/>
                  <a:pt x="4605251" y="23466"/>
                  <a:pt x="4605251" y="23466"/>
                </a:cubicBezTo>
                <a:cubicBezTo>
                  <a:pt x="4213167" y="24851"/>
                  <a:pt x="3128356" y="-8399"/>
                  <a:pt x="2676698" y="15154"/>
                </a:cubicBezTo>
                <a:cubicBezTo>
                  <a:pt x="2225040" y="38707"/>
                  <a:pt x="2341418" y="22081"/>
                  <a:pt x="1895302" y="164783"/>
                </a:cubicBezTo>
                <a:cubicBezTo>
                  <a:pt x="1449186" y="307485"/>
                  <a:pt x="724593" y="589425"/>
                  <a:pt x="0" y="8713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7730836" y="3281082"/>
            <a:ext cx="2867592" cy="218869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14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  <p:bldP spid="10" grpId="0" animBg="1"/>
      <p:bldP spid="11" grpId="0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" y="1201795"/>
            <a:ext cx="11136120" cy="5458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9735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Sommaire:</a:t>
            </a:r>
            <a:br>
              <a:rPr lang="fr-FR" u="sng" dirty="0">
                <a:latin typeface="Arial Black" panose="020B0A04020102020204" pitchFamily="34" charset="0"/>
              </a:rPr>
            </a:br>
            <a:endParaRPr lang="fr-FR" u="sng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6112" y="1152983"/>
            <a:ext cx="4889716" cy="5150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Contexte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Contexte général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moyens utilisées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</a:p>
          <a:p>
            <a:pPr marL="0" indent="0"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Arborescence</a:t>
            </a:r>
          </a:p>
          <a:p>
            <a:pPr marL="0" indent="0">
              <a:buNone/>
            </a:pP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Maquettage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Zoning</a:t>
            </a:r>
          </a:p>
          <a:p>
            <a:pPr marL="0" indent="0">
              <a:buNone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A8EE623-68B6-45C1-A50A-2AFD5DB219C4}"/>
              </a:ext>
            </a:extLst>
          </p:cNvPr>
          <p:cNvSpPr txBox="1">
            <a:spLocks/>
          </p:cNvSpPr>
          <p:nvPr/>
        </p:nvSpPr>
        <p:spPr>
          <a:xfrm>
            <a:off x="7026318" y="1262891"/>
            <a:ext cx="4889716" cy="5150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Diagramme d’utilisation</a:t>
            </a:r>
          </a:p>
          <a:p>
            <a:pPr marL="0" indent="0">
              <a:buFont typeface="Wingdings 3" charset="2"/>
              <a:buNone/>
            </a:pP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Font typeface="Wingdings 3" charset="2"/>
              <a:buNone/>
            </a:pPr>
            <a:r>
              <a:rPr lang="fr-FR" sz="2400" u="sng" dirty="0" err="1">
                <a:latin typeface="Arial Black" panose="020B0A04020102020204" pitchFamily="34" charset="0"/>
              </a:rPr>
              <a:t>Front-end</a:t>
            </a: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Résultat front (PC/tablette/mobile)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Fonctionnalité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mod</a:t>
            </a:r>
          </a:p>
          <a:p>
            <a:pPr marL="0" indent="0">
              <a:buNone/>
            </a:pP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Font typeface="Wingdings 3" charset="2"/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9900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38" y="109970"/>
            <a:ext cx="6133324" cy="66380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5137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1461739"/>
            <a:ext cx="11803224" cy="3952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67926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" y="1390261"/>
            <a:ext cx="12056955" cy="40859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19656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1178751"/>
            <a:ext cx="11943184" cy="55682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3765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0790099-5A0F-4103-9F69-2362B79F89B3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 err="1">
                <a:latin typeface="Arial Black" panose="020B0A04020102020204" pitchFamily="34" charset="0"/>
              </a:rPr>
              <a:t>Front-end</a:t>
            </a:r>
            <a:endParaRPr lang="fr-FR" sz="4800" u="sng" dirty="0">
              <a:latin typeface="Arial Black" panose="020B0A040201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4B842E-4343-4C51-B620-A250E32B974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1234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b="1" u="sng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6204D2-A017-4385-8EBF-9C62C40A2CE1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7EAB2B-D363-44CA-ADD4-05130A40E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375" y="1152730"/>
            <a:ext cx="11771250" cy="56710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5755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b="1" u="sng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6204D2-A017-4385-8EBF-9C62C40A2CE1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7B6C8A-D547-4020-85A0-E82057BF3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4" y="1276171"/>
            <a:ext cx="11982992" cy="5211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226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b="1" u="sng" dirty="0"/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918614-AC89-4A98-9786-2B683E90EA89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C1BD17-33D0-46CA-941D-A9CC2C3ACB93}"/>
              </a:ext>
            </a:extLst>
          </p:cNvPr>
          <p:cNvSpPr txBox="1"/>
          <p:nvPr/>
        </p:nvSpPr>
        <p:spPr>
          <a:xfrm>
            <a:off x="5488976" y="1213578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Responsive tablette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0BFDCB-0D87-4FC6-AE22-73AC30ACA393}"/>
              </a:ext>
            </a:extLst>
          </p:cNvPr>
          <p:cNvSpPr txBox="1"/>
          <p:nvPr/>
        </p:nvSpPr>
        <p:spPr>
          <a:xfrm>
            <a:off x="5815578" y="5219592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Responsive mobile</a:t>
            </a:r>
          </a:p>
        </p:txBody>
      </p:sp>
      <p:sp>
        <p:nvSpPr>
          <p:cNvPr id="13" name="Flèche : virage 12">
            <a:extLst>
              <a:ext uri="{FF2B5EF4-FFF2-40B4-BE49-F238E27FC236}">
                <a16:creationId xmlns:a16="http://schemas.microsoft.com/office/drawing/2014/main" id="{E953A919-9787-4E43-9E8A-C69ADE19E34E}"/>
              </a:ext>
            </a:extLst>
          </p:cNvPr>
          <p:cNvSpPr/>
          <p:nvPr/>
        </p:nvSpPr>
        <p:spPr>
          <a:xfrm rot="10800000">
            <a:off x="5478090" y="2056247"/>
            <a:ext cx="1474789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EF919CC5-DB52-4E31-B193-1CB89C2C2521}"/>
              </a:ext>
            </a:extLst>
          </p:cNvPr>
          <p:cNvSpPr/>
          <p:nvPr/>
        </p:nvSpPr>
        <p:spPr>
          <a:xfrm>
            <a:off x="6823506" y="4269399"/>
            <a:ext cx="1802617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B05E38-79D3-4183-9481-855F7B0AB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1185" y="1196383"/>
            <a:ext cx="2374646" cy="5587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8E2ADE7-19AB-412C-B523-BCCAAC568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949" y="965333"/>
            <a:ext cx="4691546" cy="57571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9D88211F-B162-4025-8DB1-C33837F604C2}"/>
              </a:ext>
            </a:extLst>
          </p:cNvPr>
          <p:cNvSpPr/>
          <p:nvPr/>
        </p:nvSpPr>
        <p:spPr>
          <a:xfrm>
            <a:off x="229866" y="1856792"/>
            <a:ext cx="1906844" cy="1791477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C8B2DCA-DA4F-4CFD-BCFE-576CE5582461}"/>
              </a:ext>
            </a:extLst>
          </p:cNvPr>
          <p:cNvSpPr/>
          <p:nvPr/>
        </p:nvSpPr>
        <p:spPr>
          <a:xfrm>
            <a:off x="1640583" y="2163771"/>
            <a:ext cx="4221108" cy="305582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494C054-C1AC-4607-9641-8606DD541C9F}"/>
              </a:ext>
            </a:extLst>
          </p:cNvPr>
          <p:cNvSpPr/>
          <p:nvPr/>
        </p:nvSpPr>
        <p:spPr>
          <a:xfrm>
            <a:off x="8556171" y="1148906"/>
            <a:ext cx="2811849" cy="707886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E506914-6D4E-48BA-919E-354FDA47A81D}"/>
              </a:ext>
            </a:extLst>
          </p:cNvPr>
          <p:cNvSpPr/>
          <p:nvPr/>
        </p:nvSpPr>
        <p:spPr>
          <a:xfrm>
            <a:off x="8053765" y="1688617"/>
            <a:ext cx="4049485" cy="269677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1DC411F-E05D-425B-BC99-7BC7E4C3AEA9}"/>
              </a:ext>
            </a:extLst>
          </p:cNvPr>
          <p:cNvSpPr/>
          <p:nvPr/>
        </p:nvSpPr>
        <p:spPr>
          <a:xfrm>
            <a:off x="9947906" y="4379386"/>
            <a:ext cx="1164572" cy="1058927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7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Fonctionnalité</a:t>
            </a:r>
            <a:r>
              <a:rPr lang="fr-FR" b="1" u="sng" dirty="0"/>
              <a:t> </a:t>
            </a:r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  <a:endParaRPr lang="fr-FR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918614-AC89-4A98-9786-2B683E90EA89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14F14D-88AE-45A4-8711-23E6C2098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266" y="1593136"/>
            <a:ext cx="5876716" cy="4956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3F290A6-6805-42E0-BDDF-D7D174A7DE96}"/>
              </a:ext>
            </a:extLst>
          </p:cNvPr>
          <p:cNvSpPr/>
          <p:nvPr/>
        </p:nvSpPr>
        <p:spPr>
          <a:xfrm>
            <a:off x="6932645" y="1593136"/>
            <a:ext cx="1324947" cy="1234040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322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28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2F5EED-DEF3-45BF-9CC5-8AE477E03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37" y="1231641"/>
            <a:ext cx="5802757" cy="5417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  <a:cs typeface="Arial" panose="020B0604020202020204" pitchFamily="34" charset="0"/>
              </a:rPr>
              <a:t>Session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9EB2CA-D5E1-4D35-933B-0D5DDC071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722" y="1323360"/>
            <a:ext cx="5739502" cy="5234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2EC9214-EFB5-4633-AC95-C212365AFD3D}"/>
              </a:ext>
            </a:extLst>
          </p:cNvPr>
          <p:cNvSpPr/>
          <p:nvPr/>
        </p:nvSpPr>
        <p:spPr>
          <a:xfrm>
            <a:off x="2425959" y="3554963"/>
            <a:ext cx="1212980" cy="709127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06E575B-5C6A-4F6B-8A21-20BD1BB69363}"/>
              </a:ext>
            </a:extLst>
          </p:cNvPr>
          <p:cNvCxnSpPr>
            <a:stCxn id="8" idx="6"/>
          </p:cNvCxnSpPr>
          <p:nvPr/>
        </p:nvCxnSpPr>
        <p:spPr>
          <a:xfrm flipV="1">
            <a:off x="3638939" y="3554963"/>
            <a:ext cx="2967134" cy="354564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19526F84-FC3F-4A94-8F9F-CF093C77BD77}"/>
              </a:ext>
            </a:extLst>
          </p:cNvPr>
          <p:cNvSpPr/>
          <p:nvPr/>
        </p:nvSpPr>
        <p:spPr>
          <a:xfrm>
            <a:off x="10049853" y="1113022"/>
            <a:ext cx="1864371" cy="170482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24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8366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28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  <a:cs typeface="Arial" panose="020B0604020202020204" pitchFamily="34" charset="0"/>
              </a:rPr>
              <a:t>Session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AAF1F9D-87DF-4DB8-9645-8D41E9475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58" y="1016603"/>
            <a:ext cx="5878693" cy="4824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637A038-4148-4B63-A656-49C7268A4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9580" y="1665983"/>
            <a:ext cx="6068262" cy="5118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92E1A500-19B4-426B-A413-8F4A82B492C7}"/>
              </a:ext>
            </a:extLst>
          </p:cNvPr>
          <p:cNvSpPr/>
          <p:nvPr/>
        </p:nvSpPr>
        <p:spPr>
          <a:xfrm>
            <a:off x="3976375" y="1493332"/>
            <a:ext cx="2043404" cy="81176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DFBF830-E4F0-4136-969F-594AAB803AFE}"/>
              </a:ext>
            </a:extLst>
          </p:cNvPr>
          <p:cNvCxnSpPr>
            <a:stCxn id="9" idx="5"/>
          </p:cNvCxnSpPr>
          <p:nvPr/>
        </p:nvCxnSpPr>
        <p:spPr>
          <a:xfrm>
            <a:off x="5720529" y="2186215"/>
            <a:ext cx="1417270" cy="482340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2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28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28" y="101804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  <a:cs typeface="Arial" panose="020B0604020202020204" pitchFamily="34" charset="0"/>
              </a:rPr>
              <a:t>Session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3772A9-CCDD-4C6A-9C1D-1432C5FD1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902"/>
          <a:stretch/>
        </p:blipFill>
        <p:spPr>
          <a:xfrm>
            <a:off x="306119" y="970419"/>
            <a:ext cx="5049652" cy="47154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D8E79C-98C4-4541-8B2B-67E845DA7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01" b="-5374"/>
          <a:stretch/>
        </p:blipFill>
        <p:spPr>
          <a:xfrm>
            <a:off x="306119" y="5685831"/>
            <a:ext cx="5049652" cy="1446245"/>
          </a:xfrm>
          <a:prstGeom prst="rect">
            <a:avLst/>
          </a:prstGeom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AB5EA682-B164-4271-A56B-5EA0D6AFD5DD}"/>
              </a:ext>
            </a:extLst>
          </p:cNvPr>
          <p:cNvSpPr/>
          <p:nvPr/>
        </p:nvSpPr>
        <p:spPr>
          <a:xfrm rot="16200000">
            <a:off x="6086724" y="1594301"/>
            <a:ext cx="1285103" cy="207097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55CF8A-F8F0-4D20-8899-97B3E292304B}"/>
              </a:ext>
            </a:extLst>
          </p:cNvPr>
          <p:cNvSpPr txBox="1"/>
          <p:nvPr/>
        </p:nvSpPr>
        <p:spPr>
          <a:xfrm>
            <a:off x="7764762" y="2337399"/>
            <a:ext cx="338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Model MCD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6ADBE7-5C5A-4E9D-8FD5-EA022346A46E}"/>
              </a:ext>
            </a:extLst>
          </p:cNvPr>
          <p:cNvSpPr txBox="1"/>
          <p:nvPr/>
        </p:nvSpPr>
        <p:spPr>
          <a:xfrm>
            <a:off x="7570825" y="4188244"/>
            <a:ext cx="3385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POO</a:t>
            </a:r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4AA992AB-647A-446B-A892-A4777C2AE6AB}"/>
              </a:ext>
            </a:extLst>
          </p:cNvPr>
          <p:cNvSpPr/>
          <p:nvPr/>
        </p:nvSpPr>
        <p:spPr>
          <a:xfrm rot="16200000">
            <a:off x="6086724" y="3752923"/>
            <a:ext cx="1285103" cy="207097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68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433" y="444844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Conclusion: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07" y="2076032"/>
            <a:ext cx="3646167" cy="36461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07657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38</a:t>
            </a:r>
          </a:p>
        </p:txBody>
      </p:sp>
      <p:sp>
        <p:nvSpPr>
          <p:cNvPr id="3" name="Ellipse 2"/>
          <p:cNvSpPr/>
          <p:nvPr/>
        </p:nvSpPr>
        <p:spPr>
          <a:xfrm>
            <a:off x="6130212" y="1950098"/>
            <a:ext cx="531845" cy="531845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417" y="501520"/>
            <a:ext cx="38188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4" name="Flèche droite 3"/>
          <p:cNvSpPr/>
          <p:nvPr/>
        </p:nvSpPr>
        <p:spPr>
          <a:xfrm>
            <a:off x="4821382" y="2019993"/>
            <a:ext cx="1895302" cy="10390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2" y="730253"/>
            <a:ext cx="3311236" cy="3311236"/>
          </a:xfrm>
          <a:prstGeom prst="rect">
            <a:avLst/>
          </a:prstGeom>
        </p:spPr>
      </p:pic>
      <p:sp>
        <p:nvSpPr>
          <p:cNvPr id="7" name="Demi-tour 6"/>
          <p:cNvSpPr/>
          <p:nvPr/>
        </p:nvSpPr>
        <p:spPr>
          <a:xfrm rot="5400000">
            <a:off x="9952410" y="4125193"/>
            <a:ext cx="1874522" cy="1080656"/>
          </a:xfrm>
          <a:prstGeom prst="uturnArrow">
            <a:avLst>
              <a:gd name="adj1" fmla="val 18077"/>
              <a:gd name="adj2" fmla="val 25000"/>
              <a:gd name="adj3" fmla="val 33462"/>
              <a:gd name="adj4" fmla="val 43750"/>
              <a:gd name="adj5" fmla="val 7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65" y="4914592"/>
            <a:ext cx="3789478" cy="11059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15" y="3848791"/>
            <a:ext cx="2867545" cy="286754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53" y="4429904"/>
            <a:ext cx="2867025" cy="15906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2" y="1309254"/>
            <a:ext cx="3422765" cy="22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621802" y="4203205"/>
            <a:ext cx="1178010" cy="73866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>
                <a:latin typeface="Arial Black" panose="020B0A04020102020204" pitchFamily="34" charset="0"/>
              </a:rPr>
              <a:t>Moyens </a:t>
            </a:r>
            <a:r>
              <a:rPr lang="fr-FR" sz="4800" u="sng" dirty="0">
                <a:latin typeface="Arial Black" panose="020B0A04020102020204" pitchFamily="34" charset="0"/>
              </a:rPr>
              <a:t>utilisées: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644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A0C821-1CF4-474D-A67D-90F5C47D3A12}"/>
              </a:ext>
            </a:extLst>
          </p:cNvPr>
          <p:cNvSpPr txBox="1"/>
          <p:nvPr/>
        </p:nvSpPr>
        <p:spPr>
          <a:xfrm>
            <a:off x="443484" y="3615889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PHP/CSS/JS/SQL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DE25BC-2B31-4802-9D62-D933200A941D}"/>
              </a:ext>
            </a:extLst>
          </p:cNvPr>
          <p:cNvSpPr txBox="1"/>
          <p:nvPr/>
        </p:nvSpPr>
        <p:spPr>
          <a:xfrm>
            <a:off x="443484" y="1699723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Figma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canva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balsamiq</a:t>
            </a:r>
            <a:endParaRPr lang="fr-FR" sz="40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D7D2A3-46E6-4DB0-AD8B-C746BBCA4BFD}"/>
              </a:ext>
            </a:extLst>
          </p:cNvPr>
          <p:cNvSpPr txBox="1"/>
          <p:nvPr/>
        </p:nvSpPr>
        <p:spPr>
          <a:xfrm>
            <a:off x="443484" y="2657806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StarULM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/Looping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B64F72B-432D-4C6C-AB5C-9FE2CEC7A539}"/>
              </a:ext>
            </a:extLst>
          </p:cNvPr>
          <p:cNvSpPr txBox="1"/>
          <p:nvPr/>
        </p:nvSpPr>
        <p:spPr>
          <a:xfrm>
            <a:off x="443484" y="4638232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25720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40059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452550" y="3429000"/>
            <a:ext cx="1256271" cy="267523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6133070" y="4248279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781" y="1361230"/>
            <a:ext cx="2857899" cy="28578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7742" y="2291790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478532" y="265321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8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939" y="2291790"/>
            <a:ext cx="996780" cy="9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761157" y="778860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2998571" y="1382627"/>
            <a:ext cx="2166552" cy="83094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3003" y="368025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 animBg="1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758</TotalTime>
  <Words>714</Words>
  <Application>Microsoft Office PowerPoint</Application>
  <PresentationFormat>Grand écran</PresentationFormat>
  <Paragraphs>175</Paragraphs>
  <Slides>33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Century Gothic</vt:lpstr>
      <vt:lpstr>Wingdings 3</vt:lpstr>
      <vt:lpstr>Ion</vt:lpstr>
      <vt:lpstr>Présentation PowerPoint</vt:lpstr>
      <vt:lpstr>Sommaire: 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Zoning:</vt:lpstr>
      <vt:lpstr>Présentation PowerPoint</vt:lpstr>
      <vt:lpstr>Wireframe:</vt:lpstr>
      <vt:lpstr>Mockup:</vt:lpstr>
      <vt:lpstr>Use case: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 front-end:</vt:lpstr>
      <vt:lpstr>Résultat front-end:</vt:lpstr>
      <vt:lpstr>Résultat front-end:</vt:lpstr>
      <vt:lpstr>Fonctionnalité Back-end: Session</vt:lpstr>
      <vt:lpstr>Session:</vt:lpstr>
      <vt:lpstr>Session:</vt:lpstr>
      <vt:lpstr>Session:</vt:lpstr>
      <vt:lpstr>Conclusion: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Utilisateur</cp:lastModifiedBy>
  <cp:revision>71</cp:revision>
  <dcterms:created xsi:type="dcterms:W3CDTF">2024-07-27T19:11:05Z</dcterms:created>
  <dcterms:modified xsi:type="dcterms:W3CDTF">2025-01-05T14:06:09Z</dcterms:modified>
</cp:coreProperties>
</file>